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1"/>
  </p:notesMasterIdLst>
  <p:handoutMasterIdLst>
    <p:handoutMasterId r:id="rId32"/>
  </p:handoutMasterIdLst>
  <p:sldIdLst>
    <p:sldId id="256" r:id="rId5"/>
    <p:sldId id="265" r:id="rId6"/>
    <p:sldId id="297" r:id="rId7"/>
    <p:sldId id="262" r:id="rId8"/>
    <p:sldId id="283" r:id="rId9"/>
    <p:sldId id="281" r:id="rId10"/>
    <p:sldId id="282" r:id="rId11"/>
    <p:sldId id="284" r:id="rId12"/>
    <p:sldId id="285" r:id="rId13"/>
    <p:sldId id="266" r:id="rId14"/>
    <p:sldId id="286" r:id="rId15"/>
    <p:sldId id="287" r:id="rId16"/>
    <p:sldId id="288" r:id="rId17"/>
    <p:sldId id="289" r:id="rId18"/>
    <p:sldId id="291" r:id="rId19"/>
    <p:sldId id="290" r:id="rId20"/>
    <p:sldId id="267" r:id="rId21"/>
    <p:sldId id="268" r:id="rId22"/>
    <p:sldId id="269" r:id="rId23"/>
    <p:sldId id="270" r:id="rId24"/>
    <p:sldId id="292" r:id="rId25"/>
    <p:sldId id="271" r:id="rId26"/>
    <p:sldId id="293" r:id="rId27"/>
    <p:sldId id="294" r:id="rId28"/>
    <p:sldId id="295" r:id="rId29"/>
    <p:sldId id="296" r:id="rId30"/>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04/02/2024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04/02/2024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inking About Investing in a Wide-Format Printer? Here's What You Need to Consider"/>
          <p:cNvPicPr>
            <a:picLocks noChangeAspect="1" noChangeArrowheads="1"/>
          </p:cNvPicPr>
          <p:nvPr/>
        </p:nvPicPr>
        <p:blipFill rotWithShape="1">
          <a:blip r:embed="rId2">
            <a:extLst>
              <a:ext uri="{28A0092B-C50C-407E-A947-70E740481C1C}">
                <a14:useLocalDpi xmlns:a14="http://schemas.microsoft.com/office/drawing/2010/main" val="0"/>
              </a:ext>
            </a:extLst>
          </a:blip>
          <a:srcRect l="18993" r="6815"/>
          <a:stretch/>
        </p:blipFill>
        <p:spPr bwMode="auto">
          <a:xfrm>
            <a:off x="0" y="-46757"/>
            <a:ext cx="9144000" cy="690573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Autofit/>
          </a:bodyPr>
          <a:lstStyle/>
          <a:p>
            <a:r>
              <a:rPr lang="en-GB" sz="3200" dirty="0">
                <a:solidFill>
                  <a:srgbClr val="FFFFFF"/>
                </a:solidFill>
              </a:rPr>
              <a:t>DTP Printing Technologies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Inkjet printers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Inkjet printing is a type of computer printing that recreates a digital image by </a:t>
            </a:r>
            <a:r>
              <a:rPr lang="en-GB" sz="2400" b="1" dirty="0"/>
              <a:t>propelling droplets of ink onto paper</a:t>
            </a:r>
            <a:r>
              <a:rPr lang="en-GB" sz="2400" dirty="0"/>
              <a:t> and plastic substrates.</a:t>
            </a:r>
          </a:p>
          <a:p>
            <a:pPr marL="0" indent="0">
              <a:buNone/>
            </a:pPr>
            <a:r>
              <a:rPr lang="en-GB" sz="2400" dirty="0"/>
              <a:t>Inkjet printers are the most commonly used type of printer and range from small inexpensive consumer models to expensive professional machines.</a:t>
            </a:r>
            <a:endParaRPr lang="en-US" sz="2400" dirty="0"/>
          </a:p>
        </p:txBody>
      </p:sp>
      <p:pic>
        <p:nvPicPr>
          <p:cNvPr id="8194" name="Picture 2" descr="Epson EcoTank ET-4760 A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22" y="3939854"/>
            <a:ext cx="4119734" cy="291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Inkjet printers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Main features:</a:t>
            </a:r>
          </a:p>
          <a:p>
            <a:pPr>
              <a:buFont typeface="Arial" panose="020B0604020202020204" pitchFamily="34" charset="0"/>
              <a:buChar char="•"/>
            </a:pPr>
            <a:r>
              <a:rPr lang="en-GB" sz="2400" dirty="0"/>
              <a:t> Inkjet printers are, in the main, inexpensive, lightweight and small.  This makes them ideal for a personal computer. </a:t>
            </a:r>
          </a:p>
          <a:p>
            <a:pPr>
              <a:buFont typeface="Arial" panose="020B0604020202020204" pitchFamily="34" charset="0"/>
              <a:buChar char="•"/>
            </a:pPr>
            <a:r>
              <a:rPr lang="en-GB" sz="2400" dirty="0"/>
              <a:t> The copy form an inkjet printer needs a little time to dry.</a:t>
            </a:r>
          </a:p>
          <a:p>
            <a:pPr>
              <a:buFont typeface="Arial" panose="020B0604020202020204" pitchFamily="34" charset="0"/>
              <a:buChar char="•"/>
            </a:pPr>
            <a:r>
              <a:rPr lang="en-GB" sz="2400" dirty="0"/>
              <a:t> Adequate drying time is especially important if the hard copy contains large regions of solid black or colour. </a:t>
            </a:r>
          </a:p>
          <a:p>
            <a:pPr marL="0" indent="0">
              <a:buNone/>
            </a:pPr>
            <a:endParaRPr lang="en-GB" sz="2400" dirty="0"/>
          </a:p>
          <a:p>
            <a:pPr marL="0" indent="0">
              <a:buNone/>
            </a:pPr>
            <a:r>
              <a:rPr lang="en-GB" sz="2400" b="1" dirty="0"/>
              <a:t>Economy of print run size:</a:t>
            </a:r>
          </a:p>
          <a:p>
            <a:pPr>
              <a:buFont typeface="Arial" panose="020B0604020202020204" pitchFamily="34" charset="0"/>
              <a:buChar char="•"/>
            </a:pPr>
            <a:r>
              <a:rPr lang="en-GB" sz="2400" dirty="0"/>
              <a:t> A limitation is the fact that most inkjet printers are slow and they are not designed for high-volume jobs.</a:t>
            </a:r>
          </a:p>
        </p:txBody>
      </p:sp>
      <p:pic>
        <p:nvPicPr>
          <p:cNvPr id="9218" name="Picture 2" descr="DoD Inkjet Printer"/>
          <p:cNvPicPr>
            <a:picLocks noChangeAspect="1" noChangeArrowheads="1"/>
          </p:cNvPicPr>
          <p:nvPr/>
        </p:nvPicPr>
        <p:blipFill rotWithShape="1">
          <a:blip r:embed="rId2">
            <a:extLst>
              <a:ext uri="{28A0092B-C50C-407E-A947-70E740481C1C}">
                <a14:useLocalDpi xmlns:a14="http://schemas.microsoft.com/office/drawing/2010/main" val="0"/>
              </a:ext>
            </a:extLst>
          </a:blip>
          <a:srcRect l="12659" r="26159"/>
          <a:stretch/>
        </p:blipFill>
        <p:spPr bwMode="auto">
          <a:xfrm>
            <a:off x="0" y="3068960"/>
            <a:ext cx="4101411"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Inkjet printers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a:t>Materials to be printed on:</a:t>
            </a:r>
          </a:p>
          <a:p>
            <a:pPr>
              <a:buFont typeface="Arial" panose="020B0604020202020204" pitchFamily="34" charset="0"/>
              <a:buChar char="•"/>
            </a:pPr>
            <a:r>
              <a:rPr lang="en-GB" sz="2400" dirty="0"/>
              <a:t> Inkjet printers also require non-porous paper.  In bond paper containing cotton or other fibres, the ink may bleed along the fibres.  </a:t>
            </a:r>
          </a:p>
          <a:p>
            <a:pPr>
              <a:buFont typeface="Arial" panose="020B0604020202020204" pitchFamily="34" charset="0"/>
              <a:buChar char="•"/>
            </a:pPr>
            <a:r>
              <a:rPr lang="en-GB" sz="2400" dirty="0"/>
              <a:t> Paper designed especially for inkjet printers is heavier than the paper used with laser printers, has a higher brilliance and is more expensive.</a:t>
            </a:r>
          </a:p>
          <a:p>
            <a:pPr marL="0" indent="0">
              <a:buNone/>
            </a:pPr>
            <a:endParaRPr lang="en-GB" sz="2400" dirty="0"/>
          </a:p>
          <a:p>
            <a:pPr marL="0" indent="0">
              <a:buNone/>
            </a:pPr>
            <a:r>
              <a:rPr lang="en-GB" sz="2400" b="1" dirty="0"/>
              <a:t>Print Quality:</a:t>
            </a:r>
          </a:p>
          <a:p>
            <a:pPr>
              <a:buFont typeface="Arial" panose="020B0604020202020204" pitchFamily="34" charset="0"/>
              <a:buChar char="•"/>
            </a:pPr>
            <a:r>
              <a:rPr lang="en-GB" sz="2400" dirty="0"/>
              <a:t> A typical inkjet printer can produce a copy with a resolution of at least 300 dpi. </a:t>
            </a:r>
          </a:p>
          <a:p>
            <a:pPr>
              <a:buFont typeface="Arial" panose="020B0604020202020204" pitchFamily="34" charset="0"/>
              <a:buChar char="•"/>
            </a:pPr>
            <a:r>
              <a:rPr lang="en-GB" sz="2400" dirty="0"/>
              <a:t> Some inkjet printers can make full colour hard copies at 600 dpi or more.</a:t>
            </a:r>
          </a:p>
          <a:p>
            <a:pPr marL="0" indent="0">
              <a:buNone/>
            </a:pPr>
            <a:endParaRPr lang="en-GB" sz="2400" dirty="0"/>
          </a:p>
          <a:p>
            <a:pPr marL="0" indent="0">
              <a:buNone/>
            </a:pPr>
            <a:r>
              <a:rPr lang="en-GB" sz="2400" b="1" dirty="0"/>
              <a:t>Printing speed:</a:t>
            </a:r>
          </a:p>
          <a:p>
            <a:pPr>
              <a:buFont typeface="Arial" panose="020B0604020202020204" pitchFamily="34" charset="0"/>
              <a:buChar char="•"/>
            </a:pPr>
            <a:r>
              <a:rPr lang="en-GB" sz="2400" dirty="0"/>
              <a:t> Slow</a:t>
            </a:r>
          </a:p>
        </p:txBody>
      </p:sp>
      <p:pic>
        <p:nvPicPr>
          <p:cNvPr id="10242" name="Picture 2" descr="https://m.media-amazon.com/images/I/81L+xCpmk9L._AC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93" y="3337485"/>
            <a:ext cx="3816424" cy="189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40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Wide format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Main features:</a:t>
            </a:r>
          </a:p>
          <a:p>
            <a:pPr>
              <a:buFont typeface="Arial" panose="020B0604020202020204" pitchFamily="34" charset="0"/>
              <a:buChar char="•"/>
            </a:pPr>
            <a:r>
              <a:rPr lang="en-GB" sz="2400" dirty="0"/>
              <a:t> Wide format printers usually employ inkjet print technology to produce the printed image.  CMYK colours are also used.</a:t>
            </a:r>
          </a:p>
          <a:p>
            <a:pPr>
              <a:buFont typeface="Arial" panose="020B0604020202020204" pitchFamily="34" charset="0"/>
              <a:buChar char="•"/>
            </a:pPr>
            <a:r>
              <a:rPr lang="en-GB" sz="2400" dirty="0"/>
              <a:t> The greatest difference between digital wide format printing and traditional methods such as lithography, flexography or letterpress is that there is no need to replace printing plates in digital printing; in the other methods printing the plates are repeatedly replaced and are expensive to produce.</a:t>
            </a:r>
          </a:p>
        </p:txBody>
      </p:sp>
      <p:pic>
        <p:nvPicPr>
          <p:cNvPr id="11266" name="Picture 2" descr="_widfm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7384"/>
            <a:ext cx="4101411" cy="308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Wide format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Economy of print run size:</a:t>
            </a:r>
          </a:p>
          <a:p>
            <a:pPr marL="0" indent="0">
              <a:buNone/>
            </a:pPr>
            <a:r>
              <a:rPr lang="en-GB" sz="2400" dirty="0"/>
              <a:t>They are more economical than other print methods such as screen printing for most </a:t>
            </a:r>
            <a:r>
              <a:rPr lang="en-GB" sz="2400" b="1" dirty="0"/>
              <a:t>short-run </a:t>
            </a:r>
            <a:r>
              <a:rPr lang="en-GB" sz="2400" dirty="0"/>
              <a:t>(low quantity)</a:t>
            </a:r>
            <a:r>
              <a:rPr lang="en-GB" sz="2400" b="1" dirty="0"/>
              <a:t> print projects</a:t>
            </a:r>
            <a:r>
              <a:rPr lang="en-GB" sz="2400" dirty="0"/>
              <a:t>, depending on </a:t>
            </a:r>
            <a:r>
              <a:rPr lang="en-GB" sz="2400" b="1" dirty="0"/>
              <a:t>print size</a:t>
            </a:r>
            <a:r>
              <a:rPr lang="en-GB" sz="2400" dirty="0"/>
              <a:t>, </a:t>
            </a:r>
            <a:r>
              <a:rPr lang="en-GB" sz="2400" b="1" dirty="0"/>
              <a:t>run length </a:t>
            </a:r>
            <a:r>
              <a:rPr lang="en-GB" sz="2400" dirty="0"/>
              <a:t>(quantity of prints per single original) and the type of substrate or print medium.</a:t>
            </a:r>
          </a:p>
          <a:p>
            <a:pPr marL="0" indent="0">
              <a:buNone/>
            </a:pPr>
            <a:endParaRPr lang="en-GB" sz="2400" dirty="0"/>
          </a:p>
          <a:p>
            <a:pPr marL="0" indent="0">
              <a:buNone/>
            </a:pPr>
            <a:r>
              <a:rPr lang="en-GB" sz="2400" b="1" dirty="0"/>
              <a:t>Print Quality: High Quality</a:t>
            </a:r>
          </a:p>
          <a:p>
            <a:pPr>
              <a:buFont typeface="Arial" panose="020B0604020202020204" pitchFamily="34" charset="0"/>
              <a:buChar char="•"/>
            </a:pPr>
            <a:r>
              <a:rPr lang="en-GB" sz="2400" dirty="0"/>
              <a:t> Printing Speed: Slow, but bear in mind print runs will generally be very small or even one-off banners etc. </a:t>
            </a:r>
          </a:p>
          <a:p>
            <a:pPr marL="0" indent="0">
              <a:buNone/>
            </a:pPr>
            <a:endParaRPr lang="en-GB" sz="2400" dirty="0"/>
          </a:p>
        </p:txBody>
      </p:sp>
      <p:pic>
        <p:nvPicPr>
          <p:cNvPr id="12290" name="Picture 2" descr="Grand format inkjet printer"/>
          <p:cNvPicPr>
            <a:picLocks noChangeAspect="1" noChangeArrowheads="1"/>
          </p:cNvPicPr>
          <p:nvPr/>
        </p:nvPicPr>
        <p:blipFill rotWithShape="1">
          <a:blip r:embed="rId2">
            <a:extLst>
              <a:ext uri="{28A0092B-C50C-407E-A947-70E740481C1C}">
                <a14:useLocalDpi xmlns:a14="http://schemas.microsoft.com/office/drawing/2010/main" val="0"/>
              </a:ext>
            </a:extLst>
          </a:blip>
          <a:srcRect b="16873"/>
          <a:stretch/>
        </p:blipFill>
        <p:spPr bwMode="auto">
          <a:xfrm>
            <a:off x="0" y="4725144"/>
            <a:ext cx="4119406"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13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Wide format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b="1" dirty="0"/>
              <a:t>Materials to be printed on:</a:t>
            </a:r>
          </a:p>
          <a:p>
            <a:pPr>
              <a:buFont typeface="Arial" panose="020B0604020202020204" pitchFamily="34" charset="0"/>
              <a:buChar char="•"/>
            </a:pPr>
            <a:r>
              <a:rPr lang="en-GB" sz="2400" dirty="0"/>
              <a:t> The media can be paper based, sheet vinyl, various banner materials, mesh, canvas or any other printable materials available.  </a:t>
            </a:r>
          </a:p>
          <a:p>
            <a:pPr>
              <a:buFont typeface="Arial" panose="020B0604020202020204" pitchFamily="34" charset="0"/>
              <a:buChar char="•"/>
            </a:pPr>
            <a:r>
              <a:rPr lang="en-GB" sz="2400" dirty="0"/>
              <a:t> Wide format printers are usually designed for printing onto a roll of print media that feeds incrementally during the print process, rather than onto individual sheets.</a:t>
            </a:r>
          </a:p>
          <a:p>
            <a:pPr>
              <a:buFont typeface="Arial" panose="020B0604020202020204" pitchFamily="34" charset="0"/>
              <a:buChar char="•"/>
            </a:pPr>
            <a:r>
              <a:rPr lang="en-GB" sz="2400" dirty="0"/>
              <a:t> Wide format printers are used to print banners, posters, trade show graphics, wallpaper, murals, backlit film (aka </a:t>
            </a:r>
            <a:r>
              <a:rPr lang="en-GB" sz="2400" dirty="0" err="1"/>
              <a:t>duratrans</a:t>
            </a:r>
            <a:r>
              <a:rPr lang="en-GB" sz="2400" dirty="0"/>
              <a:t>), vehicle image wraps, electronic circuit schematics, architectural drawings, construction plans, backdrops for theatrical and media sets an any other large format artwork or signage.</a:t>
            </a:r>
          </a:p>
        </p:txBody>
      </p:sp>
      <p:pic>
        <p:nvPicPr>
          <p:cNvPr id="13314" name="Picture 2" descr="Inkjet/dye sublimation printer"/>
          <p:cNvPicPr>
            <a:picLocks noChangeAspect="1" noChangeArrowheads="1"/>
          </p:cNvPicPr>
          <p:nvPr/>
        </p:nvPicPr>
        <p:blipFill rotWithShape="1">
          <a:blip r:embed="rId2">
            <a:extLst>
              <a:ext uri="{28A0092B-C50C-407E-A947-70E740481C1C}">
                <a14:useLocalDpi xmlns:a14="http://schemas.microsoft.com/office/drawing/2010/main" val="0"/>
              </a:ext>
            </a:extLst>
          </a:blip>
          <a:srcRect b="12942"/>
          <a:stretch/>
        </p:blipFill>
        <p:spPr bwMode="auto">
          <a:xfrm>
            <a:off x="0" y="4461712"/>
            <a:ext cx="4101411" cy="239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5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Screen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Main features:</a:t>
            </a:r>
          </a:p>
          <a:p>
            <a:pPr>
              <a:buFont typeface="Arial" panose="020B0604020202020204" pitchFamily="34" charset="0"/>
              <a:buChar char="•"/>
            </a:pPr>
            <a:r>
              <a:rPr lang="en-GB" sz="2400" dirty="0"/>
              <a:t> At its simplest, Screen printing involves making a stencil which is adhered to a fine nylon mesh screen attached to a frame.  Using a </a:t>
            </a:r>
            <a:r>
              <a:rPr lang="en-GB" sz="2400" dirty="0" err="1"/>
              <a:t>squeege</a:t>
            </a:r>
            <a:r>
              <a:rPr lang="en-GB" sz="2400" dirty="0"/>
              <a:t>, the ink is pushed through the stencil and onto the print surface.  </a:t>
            </a:r>
          </a:p>
          <a:p>
            <a:pPr>
              <a:buFont typeface="Arial" panose="020B0604020202020204" pitchFamily="34" charset="0"/>
              <a:buChar char="•"/>
            </a:pPr>
            <a:r>
              <a:rPr lang="en-GB" sz="2400" dirty="0"/>
              <a:t> Screen printing is the best option for designs that require a high level of vibrancy, when printing on dark shirts, or for specialist products.  </a:t>
            </a:r>
          </a:p>
          <a:p>
            <a:pPr>
              <a:buFont typeface="Arial" panose="020B0604020202020204" pitchFamily="34" charset="0"/>
              <a:buChar char="•"/>
            </a:pPr>
            <a:r>
              <a:rPr lang="en-GB" sz="2400" dirty="0"/>
              <a:t> The ink in screen printing is applied thicker than digital printing, which results in brighter colours even on darker shirts. </a:t>
            </a:r>
            <a:endParaRPr lang="en-US" sz="2400" dirty="0"/>
          </a:p>
        </p:txBody>
      </p:sp>
      <p:pic>
        <p:nvPicPr>
          <p:cNvPr id="14338" name="Picture 2" descr="Screen Printing - Adamley Text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88571"/>
            <a:ext cx="4101411" cy="276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5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Screen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b="1" dirty="0"/>
              <a:t>Economy of print run size:</a:t>
            </a:r>
          </a:p>
          <a:p>
            <a:pPr>
              <a:buFont typeface="Arial" panose="020B0604020202020204" pitchFamily="34" charset="0"/>
              <a:buChar char="•"/>
            </a:pPr>
            <a:r>
              <a:rPr lang="en-GB" sz="2400" dirty="0"/>
              <a:t> Screen printing has a strong commercial presence as press speeds increase.  </a:t>
            </a:r>
          </a:p>
          <a:p>
            <a:pPr>
              <a:buFont typeface="Arial" panose="020B0604020202020204" pitchFamily="34" charset="0"/>
              <a:buChar char="•"/>
            </a:pPr>
            <a:r>
              <a:rPr lang="en-GB" sz="2400" dirty="0"/>
              <a:t> Screen printing is also economical over short print runs because it is relatively cheap to set up.  </a:t>
            </a:r>
          </a:p>
          <a:p>
            <a:pPr>
              <a:buFont typeface="Arial" panose="020B0604020202020204" pitchFamily="34" charset="0"/>
              <a:buChar char="•"/>
            </a:pPr>
            <a:r>
              <a:rPr lang="en-GB" sz="2400" dirty="0"/>
              <a:t> High speed, large format inkjet printing and other advances in print technology have made Screen printing less competitive for certain types of work.</a:t>
            </a:r>
          </a:p>
          <a:p>
            <a:pPr>
              <a:buFont typeface="Arial" panose="020B0604020202020204" pitchFamily="34" charset="0"/>
              <a:buChar char="•"/>
            </a:pPr>
            <a:r>
              <a:rPr lang="en-GB" sz="2400" dirty="0"/>
              <a:t> Screen printing also tends to be used for more specialist items, such as printing onto metals, plastics or for one-off items for which digital printing is not viable, due to the shape or thickness of the surface.</a:t>
            </a:r>
          </a:p>
        </p:txBody>
      </p:sp>
      <p:pic>
        <p:nvPicPr>
          <p:cNvPr id="15362" name="Picture 2" descr="https://res.cloudinary.com/obby/images/w_620,h_420,c_fill,fl_lossy,q_auto,f_auto/a2dzzlrvbk7nn8tgolxo/screenprinting-with-underway-studio-brixton-edition-15520486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9624"/>
            <a:ext cx="4101411" cy="277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Screen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85000" lnSpcReduction="20000"/>
          </a:bodyPr>
          <a:lstStyle/>
          <a:p>
            <a:pPr marL="0" indent="0">
              <a:buNone/>
            </a:pPr>
            <a:r>
              <a:rPr lang="en-GB" sz="2400" b="1" dirty="0"/>
              <a:t>Materials to be printed on:</a:t>
            </a:r>
          </a:p>
          <a:p>
            <a:pPr>
              <a:buFont typeface="Arial" panose="020B0604020202020204" pitchFamily="34" charset="0"/>
              <a:buChar char="•"/>
            </a:pPr>
            <a:r>
              <a:rPr lang="en-GB" sz="2400" dirty="0"/>
              <a:t> The advantage of screen printing is its adaptability. One screen can be used again and again.</a:t>
            </a:r>
          </a:p>
          <a:p>
            <a:pPr>
              <a:buFont typeface="Arial" panose="020B0604020202020204" pitchFamily="34" charset="0"/>
              <a:buChar char="•"/>
            </a:pPr>
            <a:r>
              <a:rPr lang="en-GB" sz="2400" dirty="0"/>
              <a:t> There are not limits on the amount of colours that may be used and light colours can be overprinted easily onto dark colours.</a:t>
            </a:r>
          </a:p>
          <a:p>
            <a:pPr>
              <a:buFont typeface="Arial" panose="020B0604020202020204" pitchFamily="34" charset="0"/>
              <a:buChar char="•"/>
            </a:pPr>
            <a:r>
              <a:rPr lang="en-GB" sz="2400" dirty="0"/>
              <a:t> Screen printing is the best option for designs that require a high level of vibrancy, when printing on dark shirts, or for speciality products. </a:t>
            </a:r>
          </a:p>
          <a:p>
            <a:pPr>
              <a:buFont typeface="Arial" panose="020B0604020202020204" pitchFamily="34" charset="0"/>
              <a:buChar char="•"/>
            </a:pPr>
            <a:r>
              <a:rPr lang="en-GB" sz="2400" dirty="0"/>
              <a:t> The ink in screen printing is applied thicker than digital printing, which results in brighter colours even on darker shirts.  The print quality can be excellent.</a:t>
            </a:r>
          </a:p>
          <a:p>
            <a:pPr marL="0" indent="0">
              <a:buNone/>
            </a:pPr>
            <a:endParaRPr lang="en-GB" sz="2400" dirty="0"/>
          </a:p>
          <a:p>
            <a:pPr marL="0" indent="0">
              <a:buNone/>
            </a:pPr>
            <a:r>
              <a:rPr lang="en-GB" sz="2400" b="1" dirty="0"/>
              <a:t>Printing speed:  </a:t>
            </a:r>
          </a:p>
          <a:p>
            <a:pPr>
              <a:buFont typeface="Arial" panose="020B0604020202020204" pitchFamily="34" charset="0"/>
              <a:buChar char="•"/>
            </a:pPr>
            <a:r>
              <a:rPr lang="en-GB" sz="2400" b="1" dirty="0"/>
              <a:t> </a:t>
            </a:r>
            <a:r>
              <a:rPr lang="en-GB" sz="2400" dirty="0"/>
              <a:t>Modern cylinder-based screen presses are capable of 4,000 to 6,000 impressions per hour and ink-dying systems shorten the drying time of the inks.  The modern process can be very economical.</a:t>
            </a:r>
          </a:p>
        </p:txBody>
      </p:sp>
      <p:pic>
        <p:nvPicPr>
          <p:cNvPr id="16388" name="Picture 4" descr="https://miro.medium.com/max/700/0*z-fcjZRGZ6ogtrt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97" y="2771262"/>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1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Offset lithography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Main features:</a:t>
            </a:r>
          </a:p>
          <a:p>
            <a:pPr>
              <a:buFont typeface="Arial" panose="020B0604020202020204" pitchFamily="34" charset="0"/>
              <a:buChar char="•"/>
            </a:pPr>
            <a:r>
              <a:rPr lang="en-GB" sz="2400" dirty="0"/>
              <a:t> This is the most popular printing technique used for most printed matter we encounter such as leaflets, booklets, magazines and catalogues. </a:t>
            </a:r>
          </a:p>
          <a:p>
            <a:pPr marL="0" indent="0">
              <a:buNone/>
            </a:pPr>
            <a:endParaRPr lang="en-GB" sz="2400" dirty="0"/>
          </a:p>
          <a:p>
            <a:pPr marL="0" indent="0">
              <a:buNone/>
            </a:pPr>
            <a:r>
              <a:rPr lang="en-GB" sz="2400" b="1" dirty="0"/>
              <a:t>Economy of print run size:</a:t>
            </a:r>
          </a:p>
          <a:p>
            <a:pPr>
              <a:buFont typeface="Arial" panose="020B0604020202020204" pitchFamily="34" charset="0"/>
              <a:buChar char="•"/>
            </a:pPr>
            <a:r>
              <a:rPr lang="en-GB" sz="2400" dirty="0"/>
              <a:t> The cost of offset printing is the cheapest method of producing high quality printing in commercial printing (high volume) quantities.  It is too expensive to set up to be useful on smaller print runs. </a:t>
            </a:r>
          </a:p>
        </p:txBody>
      </p:sp>
      <p:pic>
        <p:nvPicPr>
          <p:cNvPr id="18434" name="Picture 2" descr="Offset lithography 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0" y="3879730"/>
            <a:ext cx="3884830" cy="284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9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Gain an understanding of the different types of printing processes. </a:t>
            </a: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Explain the processes of each type of printer.</a:t>
            </a:r>
          </a:p>
          <a:p>
            <a:pPr>
              <a:buFont typeface="Arial" panose="020B0604020202020204" pitchFamily="34" charset="0"/>
              <a:buChar char="•"/>
            </a:pPr>
            <a:r>
              <a:rPr lang="en-GB" sz="2400" dirty="0">
                <a:solidFill>
                  <a:srgbClr val="FFFFFF"/>
                </a:solidFill>
              </a:rPr>
              <a:t> State which process is best suited to a particular project.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Offset lithography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Materials to be printed on:</a:t>
            </a:r>
          </a:p>
          <a:p>
            <a:pPr>
              <a:buFont typeface="Arial" panose="020B0604020202020204" pitchFamily="34" charset="0"/>
              <a:buChar char="•"/>
            </a:pPr>
            <a:r>
              <a:rPr lang="en-GB" sz="2400" dirty="0"/>
              <a:t> Offset lithography is one of the most common ways of creating printed materials.</a:t>
            </a:r>
          </a:p>
          <a:p>
            <a:pPr>
              <a:buFont typeface="Arial" panose="020B0604020202020204" pitchFamily="34" charset="0"/>
              <a:buChar char="•"/>
            </a:pPr>
            <a:r>
              <a:rPr lang="en-GB" sz="2400" dirty="0"/>
              <a:t> Common applications include: newspapers, magazines, brochures, stationery and books.  </a:t>
            </a:r>
          </a:p>
          <a:p>
            <a:pPr>
              <a:buFont typeface="Arial" panose="020B0604020202020204" pitchFamily="34" charset="0"/>
              <a:buChar char="•"/>
            </a:pPr>
            <a:r>
              <a:rPr lang="en-GB" sz="2400" dirty="0"/>
              <a:t> Compared to other printing methods, offset printing is best suited for economically producing large volumes of high quality prints. </a:t>
            </a:r>
          </a:p>
          <a:p>
            <a:pPr marL="0" indent="0">
              <a:buNone/>
            </a:pPr>
            <a:r>
              <a:rPr lang="en-GB" sz="2400" b="1" dirty="0"/>
              <a:t>Printing Speed:</a:t>
            </a:r>
          </a:p>
          <a:p>
            <a:pPr>
              <a:buFont typeface="Arial" panose="020B0604020202020204" pitchFamily="34" charset="0"/>
              <a:buChar char="•"/>
            </a:pPr>
            <a:r>
              <a:rPr lang="en-GB" sz="2400" dirty="0"/>
              <a:t> It is the fastest and most economical method of printing large runs (magazines &amp; newspapers etc.) hence the reason it is widely used. </a:t>
            </a:r>
          </a:p>
          <a:p>
            <a:pPr marL="0" indent="0">
              <a:buNone/>
            </a:pPr>
            <a:endParaRPr lang="en-GB" sz="2400" dirty="0"/>
          </a:p>
        </p:txBody>
      </p:sp>
      <p:pic>
        <p:nvPicPr>
          <p:cNvPr id="19458" name="Picture 2" descr="http://pirate.shu.edu/~mckenndo/offset-printin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05" y="2684718"/>
            <a:ext cx="3810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Offset lithography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Print Quality:</a:t>
            </a:r>
          </a:p>
          <a:p>
            <a:pPr>
              <a:buFont typeface="Arial" panose="020B0604020202020204" pitchFamily="34" charset="0"/>
              <a:buChar char="•"/>
            </a:pPr>
            <a:r>
              <a:rPr lang="en-GB" sz="2400" dirty="0"/>
              <a:t> For offset printing a lot more attention to detail is required but the quality of the results is excellent.  The advantages are:</a:t>
            </a:r>
          </a:p>
          <a:p>
            <a:pPr lvl="1">
              <a:buFont typeface="Arial" panose="020B0604020202020204" pitchFamily="34" charset="0"/>
              <a:buChar char="•"/>
            </a:pPr>
            <a:r>
              <a:rPr lang="en-GB" sz="2000" dirty="0"/>
              <a:t> </a:t>
            </a:r>
            <a:r>
              <a:rPr lang="en-GB" sz="2400" dirty="0"/>
              <a:t>Allows the widest range of colour re-production.  Bright florescence, Pantones, metallic, foils and varnishes can all be produced using this method of printing.</a:t>
            </a:r>
          </a:p>
          <a:p>
            <a:pPr lvl="1">
              <a:buFont typeface="Arial" panose="020B0604020202020204" pitchFamily="34" charset="0"/>
              <a:buChar char="•"/>
            </a:pPr>
            <a:r>
              <a:rPr lang="en-GB" sz="2400" dirty="0"/>
              <a:t> Allows the most accurate colour re-production and consistency.</a:t>
            </a:r>
          </a:p>
          <a:p>
            <a:pPr lvl="1">
              <a:buFont typeface="Arial" panose="020B0604020202020204" pitchFamily="34" charset="0"/>
              <a:buChar char="•"/>
            </a:pPr>
            <a:r>
              <a:rPr lang="en-GB" sz="2400" dirty="0"/>
              <a:t> A wide variety paper weights, size and textures.</a:t>
            </a:r>
            <a:r>
              <a:rPr lang="en-GB" sz="2000" dirty="0"/>
              <a:t>	</a:t>
            </a:r>
          </a:p>
          <a:p>
            <a:pPr marL="0" indent="0">
              <a:buNone/>
            </a:pPr>
            <a:r>
              <a:rPr lang="en-GB" sz="2400" dirty="0"/>
              <a:t>		</a:t>
            </a:r>
          </a:p>
        </p:txBody>
      </p:sp>
      <p:pic>
        <p:nvPicPr>
          <p:cNvPr id="17412" name="Picture 4" descr="https://technologystudent.com/designpro/litho1a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3672408" cy="347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0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Solid ink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GB" sz="2400" b="1" dirty="0"/>
              <a:t>Main features:</a:t>
            </a:r>
          </a:p>
          <a:p>
            <a:pPr>
              <a:buFont typeface="Arial" panose="020B0604020202020204" pitchFamily="34" charset="0"/>
              <a:buChar char="•"/>
            </a:pPr>
            <a:r>
              <a:rPr lang="en-GB" sz="2400" dirty="0"/>
              <a:t> Solid ink technology utilises solid ink sticks instead of the fluid ink or toner powder.  </a:t>
            </a:r>
          </a:p>
          <a:p>
            <a:pPr>
              <a:buFont typeface="Arial" panose="020B0604020202020204" pitchFamily="34" charset="0"/>
              <a:buChar char="•"/>
            </a:pPr>
            <a:r>
              <a:rPr lang="en-GB" sz="2400" dirty="0"/>
              <a:t> Some types of solid ink printer use small spheres of solid ink, which are stored in a hopper before being transferred to the printing head. </a:t>
            </a:r>
          </a:p>
          <a:p>
            <a:pPr>
              <a:buFont typeface="Arial" panose="020B0604020202020204" pitchFamily="34" charset="0"/>
              <a:buChar char="•"/>
            </a:pPr>
            <a:r>
              <a:rPr lang="en-GB" sz="2400" dirty="0"/>
              <a:t> After the solid ink is loaded into the printing device, it is melted and used to produce images on paper in a process similar to offset lithography printing.</a:t>
            </a:r>
          </a:p>
          <a:p>
            <a:pPr>
              <a:buFont typeface="Arial" panose="020B0604020202020204" pitchFamily="34" charset="0"/>
              <a:buChar char="•"/>
            </a:pPr>
            <a:r>
              <a:rPr lang="en-GB" sz="2400" dirty="0"/>
              <a:t> Xerox claims that solid ink printing produces more vibrant colours than other methods is easier to use, can print on a wide range of media, and is more environmentally friendly due to reduced waste output.</a:t>
            </a:r>
          </a:p>
          <a:p>
            <a:pPr>
              <a:buFont typeface="Arial" panose="020B0604020202020204" pitchFamily="34" charset="0"/>
              <a:buChar char="•"/>
            </a:pPr>
            <a:r>
              <a:rPr lang="en-GB" sz="2400" dirty="0"/>
              <a:t> The sticks are non-toxic and safe to handle. </a:t>
            </a:r>
          </a:p>
        </p:txBody>
      </p:sp>
      <p:pic>
        <p:nvPicPr>
          <p:cNvPr id="21506" name="Picture 2" descr="https://blog.tonergiant.co.uk/wp-content/uploads/2014/04/more-solid-in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1942"/>
            <a:ext cx="4101411" cy="307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Solid ink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Economy of print run size:</a:t>
            </a:r>
          </a:p>
          <a:p>
            <a:pPr>
              <a:buFont typeface="Arial" panose="020B0604020202020204" pitchFamily="34" charset="0"/>
              <a:buChar char="•"/>
            </a:pPr>
            <a:r>
              <a:rPr lang="en-GB" sz="2400" dirty="0"/>
              <a:t> Solid ink printing has several advantages that make it attractive for business, including:</a:t>
            </a:r>
          </a:p>
          <a:p>
            <a:pPr lvl="1">
              <a:buFont typeface="Arial" panose="020B0604020202020204" pitchFamily="34" charset="0"/>
              <a:buChar char="•"/>
            </a:pPr>
            <a:r>
              <a:rPr lang="en-GB" sz="2000" dirty="0"/>
              <a:t> Good print quality at speeds up to 40 pages per minute </a:t>
            </a:r>
          </a:p>
          <a:p>
            <a:pPr lvl="1">
              <a:buFont typeface="Arial" panose="020B0604020202020204" pitchFamily="34" charset="0"/>
              <a:buChar char="•"/>
            </a:pPr>
            <a:r>
              <a:rPr lang="en-GB" sz="2000" dirty="0"/>
              <a:t> Less packaging waste compared to inkjet and laser models</a:t>
            </a:r>
          </a:p>
          <a:p>
            <a:pPr lvl="1">
              <a:buFont typeface="Arial" panose="020B0604020202020204" pitchFamily="34" charset="0"/>
              <a:buChar char="•"/>
            </a:pPr>
            <a:r>
              <a:rPr lang="en-GB" sz="2000" dirty="0"/>
              <a:t> The technology also has a few downsides, such as the time needed to heat the ink. </a:t>
            </a:r>
          </a:p>
          <a:p>
            <a:pPr marL="0" indent="0">
              <a:buNone/>
            </a:pPr>
            <a:endParaRPr lang="en-GB" sz="2400" dirty="0"/>
          </a:p>
          <a:p>
            <a:pPr marL="0" indent="0">
              <a:buNone/>
            </a:pPr>
            <a:r>
              <a:rPr lang="en-GB" sz="2400" b="1" dirty="0"/>
              <a:t>Materials to be printed on:</a:t>
            </a:r>
          </a:p>
          <a:p>
            <a:pPr>
              <a:buFont typeface="Arial" panose="020B0604020202020204" pitchFamily="34" charset="0"/>
              <a:buChar char="•"/>
            </a:pPr>
            <a:r>
              <a:rPr lang="en-GB" sz="2400" dirty="0"/>
              <a:t> Mainly paper where it maintains its quality on a range of paper types. </a:t>
            </a:r>
          </a:p>
        </p:txBody>
      </p:sp>
      <p:pic>
        <p:nvPicPr>
          <p:cNvPr id="22530" name="Picture 2" descr="Solid 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17" y="2564904"/>
            <a:ext cx="2555776" cy="340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6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Solid ink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Print Quality:</a:t>
            </a:r>
          </a:p>
          <a:p>
            <a:pPr>
              <a:buFont typeface="Arial" panose="020B0604020202020204" pitchFamily="34" charset="0"/>
              <a:buChar char="•"/>
            </a:pPr>
            <a:r>
              <a:rPr lang="en-GB" sz="2400" dirty="0"/>
              <a:t> When evaluating print quality, you should examine print samples across a variety of prints on a variety of media.</a:t>
            </a:r>
          </a:p>
          <a:p>
            <a:pPr>
              <a:buFont typeface="Arial" panose="020B0604020202020204" pitchFamily="34" charset="0"/>
              <a:buChar char="•"/>
            </a:pPr>
            <a:r>
              <a:rPr lang="en-GB" sz="2400" dirty="0"/>
              <a:t> Solid ink pixels are much more discrete and can be precisely placed to within ½ of a pixel.</a:t>
            </a:r>
          </a:p>
          <a:p>
            <a:pPr>
              <a:buFont typeface="Arial" panose="020B0604020202020204" pitchFamily="34" charset="0"/>
              <a:buChar char="•"/>
            </a:pPr>
            <a:r>
              <a:rPr lang="en-GB" sz="2400" dirty="0"/>
              <a:t> Although solid ink pixels (spots) are not smaller than toner particles they can be placed as a singe pixel, unlike toner particles that are placed on the image in “clumps” to create a singe pixel.</a:t>
            </a:r>
          </a:p>
          <a:p>
            <a:pPr>
              <a:buFont typeface="Arial" panose="020B0604020202020204" pitchFamily="34" charset="0"/>
              <a:buChar char="•"/>
            </a:pPr>
            <a:r>
              <a:rPr lang="en-GB" sz="2400" dirty="0"/>
              <a:t> Colour-to-colour output is more consistent with solid ink than with laser toner. </a:t>
            </a:r>
          </a:p>
        </p:txBody>
      </p:sp>
      <p:pic>
        <p:nvPicPr>
          <p:cNvPr id="23554" name="Picture 2" descr="https://premnair.files.wordpress.com/2010/08/xerox-color-qub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3578"/>
            <a:ext cx="4101411" cy="23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82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Solid ink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a:t>Print Quality:</a:t>
            </a:r>
          </a:p>
          <a:p>
            <a:pPr>
              <a:buFont typeface="Arial" panose="020B0604020202020204" pitchFamily="34" charset="0"/>
              <a:buChar char="•"/>
            </a:pPr>
            <a:r>
              <a:rPr lang="en-GB" sz="2400" dirty="0"/>
              <a:t> Due to the way solid ink printers put the ink onto the page, print quality is considered to be excellent with bright colours.</a:t>
            </a:r>
          </a:p>
          <a:p>
            <a:pPr>
              <a:buFont typeface="Arial" panose="020B0604020202020204" pitchFamily="34" charset="0"/>
              <a:buChar char="•"/>
            </a:pPr>
            <a:r>
              <a:rPr lang="en-GB" sz="2400" dirty="0"/>
              <a:t> Excellent results can be achieved with low-quality stock as the wax covers the stock with a glossy, almost opaque, surface.</a:t>
            </a:r>
          </a:p>
          <a:p>
            <a:pPr>
              <a:buFont typeface="Arial" panose="020B0604020202020204" pitchFamily="34" charset="0"/>
              <a:buChar char="•"/>
            </a:pPr>
            <a:r>
              <a:rPr lang="en-GB" sz="2400" dirty="0"/>
              <a:t> Solid ink printers are able to print on many different types and thicknesses of media.</a:t>
            </a:r>
          </a:p>
          <a:p>
            <a:pPr>
              <a:buFont typeface="Arial" panose="020B0604020202020204" pitchFamily="34" charset="0"/>
              <a:buChar char="•"/>
            </a:pPr>
            <a:r>
              <a:rPr lang="en-GB" sz="2400" dirty="0"/>
              <a:t> Because solid blocks of ink are used, there is less waste generated than is with laser printers or inkjet printers, which produce empty ink or toner cartridges, in addition to packaging and packing materials.</a:t>
            </a:r>
          </a:p>
          <a:p>
            <a:pPr>
              <a:buFont typeface="Arial" panose="020B0604020202020204" pitchFamily="34" charset="0"/>
              <a:buChar char="•"/>
            </a:pPr>
            <a:r>
              <a:rPr lang="en-GB" sz="2400" dirty="0"/>
              <a:t> A loose ink block does not leave any residual cartridge after it is consumed – only a crushable, thin, plastic packing tray and a recyclable cardboard packaging box.</a:t>
            </a:r>
          </a:p>
        </p:txBody>
      </p:sp>
      <p:pic>
        <p:nvPicPr>
          <p:cNvPr id="24578" name="Picture 2" descr="https://venturebeat.com/wp-content/uploads/2009/05/xerox-1.jpg?w=425&amp;strip=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3664"/>
            <a:ext cx="410652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3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Solid ink systems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GB" sz="2400" b="1" dirty="0"/>
              <a:t>Print Quality:</a:t>
            </a:r>
          </a:p>
          <a:p>
            <a:pPr>
              <a:buFont typeface="Arial" panose="020B0604020202020204" pitchFamily="34" charset="0"/>
              <a:buChar char="•"/>
            </a:pPr>
            <a:r>
              <a:rPr lang="en-GB" sz="2400" dirty="0"/>
              <a:t> Solid ink printers have an advantage over ink-jet printers for situations involving intermittent use with long periods of downtime.  This is because melted solid ink that has subsequently cooled and re-solidified inside the ink-delivery pathways is a normal part of printer operation.  So this cooled-and-solidified ink does not dry out. </a:t>
            </a:r>
          </a:p>
          <a:p>
            <a:pPr>
              <a:buFont typeface="Arial" panose="020B0604020202020204" pitchFamily="34" charset="0"/>
              <a:buChar char="•"/>
            </a:pPr>
            <a:r>
              <a:rPr lang="en-GB" sz="2400" dirty="0"/>
              <a:t> While the printer is not operating, the solidified wax helps to prevent oxygen and moisture from interacting with many internal parts of the ink-delivery components.</a:t>
            </a:r>
          </a:p>
          <a:p>
            <a:pPr marL="0" indent="0">
              <a:buNone/>
            </a:pPr>
            <a:endParaRPr lang="en-GB" sz="2400" dirty="0"/>
          </a:p>
          <a:p>
            <a:pPr marL="0" indent="0">
              <a:buNone/>
            </a:pPr>
            <a:r>
              <a:rPr lang="en-GB" sz="2400" b="1" dirty="0"/>
              <a:t>Printing Speed:</a:t>
            </a:r>
          </a:p>
          <a:p>
            <a:pPr>
              <a:buFont typeface="Arial" panose="020B0604020202020204" pitchFamily="34" charset="0"/>
              <a:buChar char="•"/>
            </a:pPr>
            <a:r>
              <a:rPr lang="en-GB" sz="2400" dirty="0"/>
              <a:t> The average solid ink printer can print up to 40 pages per minute.  Not as quick as offset lithography printing. </a:t>
            </a:r>
          </a:p>
        </p:txBody>
      </p:sp>
      <p:pic>
        <p:nvPicPr>
          <p:cNvPr id="25602" name="Picture 2" descr="solidi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05" y="2670048"/>
            <a:ext cx="27432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5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Printing processes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800" dirty="0"/>
              <a:t>In the Advanced Higher Graphic Communication course, you need to have an understanding of the following printing processes:</a:t>
            </a:r>
          </a:p>
          <a:p>
            <a:pPr lvl="1"/>
            <a:endParaRPr lang="en-US" sz="2000" dirty="0"/>
          </a:p>
          <a:p>
            <a:pPr lvl="1">
              <a:buFont typeface="Arial" panose="020B0604020202020204" pitchFamily="34" charset="0"/>
              <a:buChar char="•"/>
            </a:pPr>
            <a:r>
              <a:rPr lang="en-US" sz="2800" dirty="0"/>
              <a:t> Laser Printing</a:t>
            </a:r>
          </a:p>
          <a:p>
            <a:pPr lvl="1">
              <a:buFont typeface="Arial" panose="020B0604020202020204" pitchFamily="34" charset="0"/>
              <a:buChar char="•"/>
            </a:pPr>
            <a:r>
              <a:rPr lang="en-US" sz="2800" dirty="0"/>
              <a:t> Ink Jet Printing</a:t>
            </a:r>
          </a:p>
          <a:p>
            <a:pPr lvl="1">
              <a:buFont typeface="Arial" panose="020B0604020202020204" pitchFamily="34" charset="0"/>
              <a:buChar char="•"/>
            </a:pPr>
            <a:r>
              <a:rPr lang="en-US" sz="2800" dirty="0"/>
              <a:t> Screen Printing</a:t>
            </a:r>
          </a:p>
          <a:p>
            <a:pPr lvl="1">
              <a:buFont typeface="Arial" panose="020B0604020202020204" pitchFamily="34" charset="0"/>
              <a:buChar char="•"/>
            </a:pPr>
            <a:r>
              <a:rPr lang="en-US" sz="2800" dirty="0"/>
              <a:t> Offset Lithography</a:t>
            </a:r>
          </a:p>
          <a:p>
            <a:pPr lvl="1">
              <a:buFont typeface="Arial" panose="020B0604020202020204" pitchFamily="34" charset="0"/>
              <a:buChar char="•"/>
            </a:pPr>
            <a:r>
              <a:rPr lang="en-US" sz="2800" dirty="0"/>
              <a:t> Wide Format Printing</a:t>
            </a:r>
          </a:p>
        </p:txBody>
      </p:sp>
    </p:spTree>
    <p:extLst>
      <p:ext uri="{BB962C8B-B14F-4D97-AF65-F5344CB8AC3E}">
        <p14:creationId xmlns:p14="http://schemas.microsoft.com/office/powerpoint/2010/main" val="10113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Laser printing is an electrostatic digital printing process. </a:t>
            </a:r>
          </a:p>
          <a:p>
            <a:pPr marL="0" indent="0">
              <a:buNone/>
            </a:pPr>
            <a:r>
              <a:rPr lang="en-GB" sz="2400" dirty="0"/>
              <a:t>It produces high-quality text and graphics (and moderate-quality photographs) by repeatedly passing a laser beam back and forth over a negatively-charged cylinder called a "drum" to define a differentially-charged image.</a:t>
            </a:r>
          </a:p>
          <a:p>
            <a:pPr marL="0" indent="0">
              <a:buNone/>
            </a:pPr>
            <a:r>
              <a:rPr lang="en-GB" sz="2400" dirty="0"/>
              <a:t>The drum then selectively collects electrically-charged powdered ink (toner), and transfers the image to paper, which is then heated to permanently fuse the text, imagery, or both, to the paper.</a:t>
            </a:r>
          </a:p>
        </p:txBody>
      </p:sp>
      <p:pic>
        <p:nvPicPr>
          <p:cNvPr id="2050" name="Picture 2" descr="https://upload.wikimedia.org/wikipedia/commons/b/b8/Hp_laserjet_4200dt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65" y="2084832"/>
            <a:ext cx="3491880" cy="458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Main features:</a:t>
            </a:r>
          </a:p>
          <a:p>
            <a:pPr>
              <a:buFont typeface="Arial" panose="020B0604020202020204" pitchFamily="34" charset="0"/>
              <a:buChar char="•"/>
            </a:pPr>
            <a:r>
              <a:rPr lang="en-GB" sz="2400" dirty="0"/>
              <a:t> The toner or ink in a laser printer is dry.  In an inkjet, it is wet.</a:t>
            </a:r>
          </a:p>
          <a:p>
            <a:pPr>
              <a:buFont typeface="Arial" panose="020B0604020202020204" pitchFamily="34" charset="0"/>
              <a:buChar char="•"/>
            </a:pPr>
            <a:r>
              <a:rPr lang="en-GB" sz="2400" dirty="0"/>
              <a:t> The ink does not need to be changed as often as it does in an inkjet printer.</a:t>
            </a:r>
          </a:p>
          <a:p>
            <a:pPr>
              <a:buFont typeface="Arial" panose="020B0604020202020204" pitchFamily="34" charset="0"/>
              <a:buChar char="•"/>
            </a:pPr>
            <a:r>
              <a:rPr lang="en-GB" sz="2400" dirty="0"/>
              <a:t> The ink on a laser printed document will not smear.</a:t>
            </a:r>
          </a:p>
        </p:txBody>
      </p:sp>
      <p:pic>
        <p:nvPicPr>
          <p:cNvPr id="6" name="Picture 2" descr="https://upload.wikimedia.org/wikipedia/commons/thumb/1/1a/Laser_toner_cartridge.svg/1280px-Laser_toner_cartridg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03033"/>
            <a:ext cx="4101411" cy="285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Economy of print run size:</a:t>
            </a:r>
          </a:p>
          <a:p>
            <a:pPr>
              <a:buFont typeface="Arial" panose="020B0604020202020204" pitchFamily="34" charset="0"/>
              <a:buChar char="•"/>
            </a:pPr>
            <a:r>
              <a:rPr lang="en-GB" sz="2400" b="1" dirty="0"/>
              <a:t>Personal laser printers </a:t>
            </a:r>
            <a:r>
              <a:rPr lang="en-GB" sz="2400" dirty="0"/>
              <a:t>are sufficient for printing an average of </a:t>
            </a:r>
            <a:r>
              <a:rPr lang="en-GB" sz="2400" b="1" dirty="0"/>
              <a:t>200 pages per week</a:t>
            </a:r>
            <a:r>
              <a:rPr lang="en-GB" sz="2400" dirty="0"/>
              <a:t>.  </a:t>
            </a:r>
          </a:p>
          <a:p>
            <a:pPr>
              <a:buFont typeface="Arial" panose="020B0604020202020204" pitchFamily="34" charset="0"/>
              <a:buChar char="•"/>
            </a:pPr>
            <a:r>
              <a:rPr lang="en-GB" sz="2400" b="1" dirty="0"/>
              <a:t>A workgroup printer </a:t>
            </a:r>
            <a:r>
              <a:rPr lang="en-GB" sz="2400" dirty="0"/>
              <a:t>is needed if an average of </a:t>
            </a:r>
            <a:r>
              <a:rPr lang="en-GB" sz="2400" b="1" dirty="0"/>
              <a:t>1000 pages per week</a:t>
            </a:r>
            <a:r>
              <a:rPr lang="en-GB" sz="2400" dirty="0"/>
              <a:t> is needed.</a:t>
            </a:r>
          </a:p>
          <a:p>
            <a:pPr>
              <a:buFont typeface="Arial" panose="020B0604020202020204" pitchFamily="34" charset="0"/>
              <a:buChar char="•"/>
            </a:pPr>
            <a:r>
              <a:rPr lang="en-GB" sz="2400" b="1" dirty="0"/>
              <a:t>Production printers </a:t>
            </a:r>
            <a:r>
              <a:rPr lang="en-GB" sz="2400" dirty="0"/>
              <a:t>are needed for printing </a:t>
            </a:r>
            <a:r>
              <a:rPr lang="en-GB" sz="2400" b="1" dirty="0"/>
              <a:t>50,000 or more pages per week.  </a:t>
            </a:r>
            <a:r>
              <a:rPr lang="en-GB" sz="2400" dirty="0"/>
              <a:t>These are quite expensive and are used by commercial publishers.</a:t>
            </a:r>
          </a:p>
        </p:txBody>
      </p:sp>
      <p:pic>
        <p:nvPicPr>
          <p:cNvPr id="4098" name="Picture 2" descr="http://blog.spectraflow.com/wp-content/uploads/2020/09/092020-blo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78524"/>
            <a:ext cx="4101411" cy="307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4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Materials to be printed on:</a:t>
            </a:r>
          </a:p>
          <a:p>
            <a:pPr>
              <a:buFont typeface="Arial" panose="020B0604020202020204" pitchFamily="34" charset="0"/>
              <a:buChar char="•"/>
            </a:pPr>
            <a:r>
              <a:rPr lang="en-GB" sz="2400" dirty="0"/>
              <a:t>Most laser printers use standard papers sizes (A4/A3).</a:t>
            </a:r>
          </a:p>
          <a:p>
            <a:pPr>
              <a:buFont typeface="Arial" panose="020B0604020202020204" pitchFamily="34" charset="0"/>
              <a:buChar char="•"/>
            </a:pPr>
            <a:r>
              <a:rPr lang="en-GB" sz="2400" dirty="0"/>
              <a:t>High-end production printers use continuous sheet paper.</a:t>
            </a:r>
          </a:p>
          <a:p>
            <a:pPr>
              <a:buFont typeface="Arial" panose="020B0604020202020204" pitchFamily="34" charset="0"/>
              <a:buChar char="•"/>
            </a:pPr>
            <a:r>
              <a:rPr lang="en-GB" sz="2400" dirty="0"/>
              <a:t>Laser printers can print on transparencies, adhesive labels and light weight cards, showing great flexibility and versatility.</a:t>
            </a:r>
          </a:p>
          <a:p>
            <a:pPr marL="0" indent="0">
              <a:buNone/>
            </a:pPr>
            <a:endParaRPr lang="en-GB" sz="2400" b="1" dirty="0"/>
          </a:p>
        </p:txBody>
      </p:sp>
      <p:pic>
        <p:nvPicPr>
          <p:cNvPr id="6146" name="Picture 2" descr="printed transparen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2390"/>
            <a:ext cx="4101411" cy="273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b="1" dirty="0"/>
              <a:t>Print quality :</a:t>
            </a:r>
          </a:p>
          <a:p>
            <a:pPr>
              <a:buFont typeface="Arial" panose="020B0604020202020204" pitchFamily="34" charset="0"/>
              <a:buChar char="•"/>
            </a:pPr>
            <a:r>
              <a:rPr lang="en-GB" sz="2400" dirty="0"/>
              <a:t>The standard resolution in most laser printers is 600 dots-per-inch (dpi).  Sufficient for normal, everyday printing-including small desktop publishing jobs.  </a:t>
            </a:r>
          </a:p>
          <a:p>
            <a:pPr>
              <a:buFont typeface="Arial" panose="020B0604020202020204" pitchFamily="34" charset="0"/>
              <a:buChar char="•"/>
            </a:pPr>
            <a:r>
              <a:rPr lang="en-GB" sz="2400" dirty="0"/>
              <a:t>A high end production printer might have a resolution of 2400 dpi.</a:t>
            </a:r>
          </a:p>
          <a:p>
            <a:pPr>
              <a:buFont typeface="Arial" panose="020B0604020202020204" pitchFamily="34" charset="0"/>
              <a:buChar char="•"/>
            </a:pPr>
            <a:r>
              <a:rPr lang="en-GB" sz="2400" dirty="0"/>
              <a:t>Lower resolutions can cause jagged lines to appear on the outer edge of an image.  </a:t>
            </a:r>
          </a:p>
          <a:p>
            <a:pPr>
              <a:buFont typeface="Arial" panose="020B0604020202020204" pitchFamily="34" charset="0"/>
              <a:buChar char="•"/>
            </a:pPr>
            <a:r>
              <a:rPr lang="en-GB" sz="2400" dirty="0"/>
              <a:t>Hewlett Packard created RET (Resolution Enhancement Technology) to correct this.  RET inserts smaller dots at the edge of lines and to smooth the rough edges.  RET does not improve the resolution, the but the document looks better. </a:t>
            </a:r>
          </a:p>
        </p:txBody>
      </p:sp>
      <p:pic>
        <p:nvPicPr>
          <p:cNvPr id="7170" name="Picture 2" descr="Sharp images and text"/>
          <p:cNvPicPr>
            <a:picLocks noChangeAspect="1" noChangeArrowheads="1"/>
          </p:cNvPicPr>
          <p:nvPr/>
        </p:nvPicPr>
        <p:blipFill rotWithShape="1">
          <a:blip r:embed="rId2">
            <a:extLst>
              <a:ext uri="{28A0092B-C50C-407E-A947-70E740481C1C}">
                <a14:useLocalDpi xmlns:a14="http://schemas.microsoft.com/office/drawing/2010/main" val="0"/>
              </a:ext>
            </a:extLst>
          </a:blip>
          <a:srcRect l="3724" t="8271" r="4148" b="23390"/>
          <a:stretch/>
        </p:blipFill>
        <p:spPr bwMode="auto">
          <a:xfrm>
            <a:off x="174439" y="2088988"/>
            <a:ext cx="3752531" cy="17658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I_600_1200"/>
          <p:cNvPicPr>
            <a:picLocks noChangeAspect="1" noChangeArrowheads="1"/>
          </p:cNvPicPr>
          <p:nvPr/>
        </p:nvPicPr>
        <p:blipFill rotWithShape="1">
          <a:blip r:embed="rId3">
            <a:extLst>
              <a:ext uri="{28A0092B-C50C-407E-A947-70E740481C1C}">
                <a14:useLocalDpi xmlns:a14="http://schemas.microsoft.com/office/drawing/2010/main" val="0"/>
              </a:ext>
            </a:extLst>
          </a:blip>
          <a:srcRect t="11628" b="10049"/>
          <a:stretch/>
        </p:blipFill>
        <p:spPr bwMode="auto">
          <a:xfrm>
            <a:off x="174438" y="4005064"/>
            <a:ext cx="3752531" cy="216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9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Laser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Printing speed:</a:t>
            </a:r>
          </a:p>
          <a:p>
            <a:pPr>
              <a:buFont typeface="Arial" panose="020B0604020202020204" pitchFamily="34" charset="0"/>
              <a:buChar char="•"/>
            </a:pPr>
            <a:r>
              <a:rPr lang="en-GB" sz="2400" dirty="0"/>
              <a:t>Personal laser printers can print up to eight ppm (pages per minute). </a:t>
            </a:r>
          </a:p>
          <a:p>
            <a:pPr>
              <a:buFont typeface="Arial" panose="020B0604020202020204" pitchFamily="34" charset="0"/>
              <a:buChar char="•"/>
            </a:pPr>
            <a:r>
              <a:rPr lang="en-GB" sz="2400" dirty="0"/>
              <a:t>A workgroup printer can print up to 24 ppm.  </a:t>
            </a:r>
          </a:p>
          <a:p>
            <a:pPr>
              <a:buFont typeface="Arial" panose="020B0604020202020204" pitchFamily="34" charset="0"/>
              <a:buChar char="•"/>
            </a:pPr>
            <a:r>
              <a:rPr lang="en-GB" sz="2400" dirty="0"/>
              <a:t>Production printers can print up to 700 ppm and can print 24hrs a day, 7 days a week. </a:t>
            </a:r>
          </a:p>
        </p:txBody>
      </p:sp>
      <p:pic>
        <p:nvPicPr>
          <p:cNvPr id="3076" name="Picture 4" descr="Canon imageClass MF424d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7" y="2911156"/>
            <a:ext cx="3446835" cy="344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32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323</TotalTime>
  <Words>2185</Words>
  <Application>Microsoft Office PowerPoint</Application>
  <PresentationFormat>On-screen Show (4:3)</PresentationFormat>
  <Paragraphs>164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Advanced higher Graphic communication</vt:lpstr>
      <vt:lpstr>Learning intentions &amp; success criteria</vt:lpstr>
      <vt:lpstr>Printing processes</vt:lpstr>
      <vt:lpstr>Laser printing</vt:lpstr>
      <vt:lpstr>Laser printing</vt:lpstr>
      <vt:lpstr>Laser printing</vt:lpstr>
      <vt:lpstr>Laser printing</vt:lpstr>
      <vt:lpstr>Laser printing</vt:lpstr>
      <vt:lpstr>Laser printing</vt:lpstr>
      <vt:lpstr>Inkjet printers</vt:lpstr>
      <vt:lpstr>Inkjet printers</vt:lpstr>
      <vt:lpstr>Inkjet printers</vt:lpstr>
      <vt:lpstr>Wide format printing</vt:lpstr>
      <vt:lpstr>Wide format printing</vt:lpstr>
      <vt:lpstr>Wide format printing</vt:lpstr>
      <vt:lpstr>Screen printing</vt:lpstr>
      <vt:lpstr>Screen printing</vt:lpstr>
      <vt:lpstr>Screen printing</vt:lpstr>
      <vt:lpstr>Offset lithography</vt:lpstr>
      <vt:lpstr>Offset lithography</vt:lpstr>
      <vt:lpstr>Offset lithography</vt:lpstr>
      <vt:lpstr>Solid ink systems</vt:lpstr>
      <vt:lpstr>Solid ink systems</vt:lpstr>
      <vt:lpstr>Solid ink systems</vt:lpstr>
      <vt:lpstr>Solid ink systems</vt:lpstr>
      <vt:lpstr>Solid ink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Graham Arrol</cp:lastModifiedBy>
  <cp:revision>36</cp:revision>
  <dcterms:created xsi:type="dcterms:W3CDTF">2020-05-18T09:31:07Z</dcterms:created>
  <dcterms:modified xsi:type="dcterms:W3CDTF">2024-02-04T19:06:26Z</dcterms:modified>
</cp:coreProperties>
</file>